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2.xml" ContentType="application/vnd.openxmlformats-officedocument.presentationml.notesSlide+xml"/>
  <Override PartName="/ppt/ink/ink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6.xml" ContentType="application/inkml+xml"/>
  <Override PartName="/ppt/notesSlides/notesSlide17.xml" ContentType="application/vnd.openxmlformats-officedocument.presentationml.notesSlide+xml"/>
  <Override PartName="/ppt/ink/ink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embeddedFontLst>
    <p:embeddedFont>
      <p:font typeface="Roboto" panose="02010600030101010101" charset="0"/>
      <p:regular r:id="rId26"/>
      <p:bold r:id="rId27"/>
      <p:italic r:id="rId28"/>
      <p:boldItalic r:id="rId29"/>
    </p:embeddedFont>
    <p:embeddedFont>
      <p:font typeface="Roboto Mono" panose="02010600030101010101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27T13:43:27.7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14905 13582 0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27T13:43:40.1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8643 11924 0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27T13:44:25.2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4621 11236 0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27T13:44:32.0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13617 10760 0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27T13:44:43.1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12330 11853 0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27T13:45:36.2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9895 11183 0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27T13:46:32.2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8096 15311 0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0722b3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0722b3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fcd8d463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fcd8d463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fcd8d463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fcd8d463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fcd8d463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fcd8d463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fcd8d463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fcd8d463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e6e0e7ee3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e6e0e7ee3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1f5788e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1f5788e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1f5788e3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1f5788e3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e6e0e7ee3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e6e0e7ee3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e6e0e7ee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e6e0e7ee3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009ccf1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009ccf1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0722b3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0722b3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1f5788e3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1f5788e3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1f5788e3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1f5788e3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1f5788e3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1f5788e3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e6e0e7ee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e6e0e7ee3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6e0e7ee3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e6e0e7ee3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e6e0e7e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e6e0e7e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LINK THE GALLARY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e6e0e7ee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e6e0e7ee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e6e0e7e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e6e0e7e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fcd8d463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fcd8d463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fcd8d463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fcd8d463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fcd8d46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fcd8d463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371C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sz="5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/>
              <a:buNone/>
              <a:defRPr sz="1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0371C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3000"/>
              <a:buFont typeface="Roboto"/>
              <a:buNone/>
              <a:defRPr sz="30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/>
              <a:buNone/>
              <a:defRPr sz="24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371C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/>
              <a:buNone/>
              <a:defRPr sz="42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None/>
              <a:defRPr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emf"/><Relationship Id="rId5" Type="http://schemas.openxmlformats.org/officeDocument/2006/relationships/customXml" Target="../ink/ink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emf"/><Relationship Id="rId5" Type="http://schemas.openxmlformats.org/officeDocument/2006/relationships/customXml" Target="../ink/ink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orms/vzpfYOaZYohFB6GC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emf"/><Relationship Id="rId5" Type="http://schemas.openxmlformats.org/officeDocument/2006/relationships/customXml" Target="../ink/ink7.xml"/><Relationship Id="rId4" Type="http://schemas.openxmlformats.org/officeDocument/2006/relationships/hyperlink" Target="https://inst.eecs.berkeley.edu/~cs37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jpg"/><Relationship Id="rId18" Type="http://schemas.openxmlformats.org/officeDocument/2006/relationships/image" Target="../media/image36.jpg"/><Relationship Id="rId26" Type="http://schemas.openxmlformats.org/officeDocument/2006/relationships/image" Target="../media/image44.jpg"/><Relationship Id="rId39" Type="http://schemas.openxmlformats.org/officeDocument/2006/relationships/image" Target="../media/image57.png"/><Relationship Id="rId21" Type="http://schemas.openxmlformats.org/officeDocument/2006/relationships/image" Target="../media/image39.jpg"/><Relationship Id="rId34" Type="http://schemas.openxmlformats.org/officeDocument/2006/relationships/image" Target="../media/image52.jpg"/><Relationship Id="rId42" Type="http://schemas.openxmlformats.org/officeDocument/2006/relationships/image" Target="../media/image60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4.jpg"/><Relationship Id="rId29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24" Type="http://schemas.openxmlformats.org/officeDocument/2006/relationships/image" Target="../media/image42.jpg"/><Relationship Id="rId32" Type="http://schemas.openxmlformats.org/officeDocument/2006/relationships/image" Target="../media/image50.jpg"/><Relationship Id="rId37" Type="http://schemas.openxmlformats.org/officeDocument/2006/relationships/image" Target="../media/image55.jpg"/><Relationship Id="rId40" Type="http://schemas.openxmlformats.org/officeDocument/2006/relationships/image" Target="../media/image58.png"/><Relationship Id="rId45" Type="http://schemas.openxmlformats.org/officeDocument/2006/relationships/image" Target="../media/image63.jpg"/><Relationship Id="rId5" Type="http://schemas.openxmlformats.org/officeDocument/2006/relationships/image" Target="../media/image23.jpg"/><Relationship Id="rId15" Type="http://schemas.openxmlformats.org/officeDocument/2006/relationships/image" Target="../media/image33.jpg"/><Relationship Id="rId23" Type="http://schemas.openxmlformats.org/officeDocument/2006/relationships/image" Target="../media/image41.jpg"/><Relationship Id="rId28" Type="http://schemas.openxmlformats.org/officeDocument/2006/relationships/image" Target="../media/image46.jpg"/><Relationship Id="rId36" Type="http://schemas.openxmlformats.org/officeDocument/2006/relationships/image" Target="../media/image54.jpg"/><Relationship Id="rId10" Type="http://schemas.openxmlformats.org/officeDocument/2006/relationships/image" Target="../media/image28.jpg"/><Relationship Id="rId19" Type="http://schemas.openxmlformats.org/officeDocument/2006/relationships/image" Target="../media/image37.jpg"/><Relationship Id="rId31" Type="http://schemas.openxmlformats.org/officeDocument/2006/relationships/image" Target="../media/image49.jpg"/><Relationship Id="rId44" Type="http://schemas.openxmlformats.org/officeDocument/2006/relationships/image" Target="../media/image62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jpg"/><Relationship Id="rId22" Type="http://schemas.openxmlformats.org/officeDocument/2006/relationships/image" Target="../media/image40.png"/><Relationship Id="rId27" Type="http://schemas.openxmlformats.org/officeDocument/2006/relationships/image" Target="../media/image45.jpg"/><Relationship Id="rId30" Type="http://schemas.openxmlformats.org/officeDocument/2006/relationships/image" Target="../media/image48.jpg"/><Relationship Id="rId35" Type="http://schemas.openxmlformats.org/officeDocument/2006/relationships/image" Target="../media/image53.jpg"/><Relationship Id="rId43" Type="http://schemas.openxmlformats.org/officeDocument/2006/relationships/image" Target="../media/image61.jpg"/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12" Type="http://schemas.openxmlformats.org/officeDocument/2006/relationships/image" Target="../media/image30.jpg"/><Relationship Id="rId17" Type="http://schemas.openxmlformats.org/officeDocument/2006/relationships/image" Target="../media/image35.jpg"/><Relationship Id="rId25" Type="http://schemas.openxmlformats.org/officeDocument/2006/relationships/image" Target="../media/image43.jpg"/><Relationship Id="rId33" Type="http://schemas.openxmlformats.org/officeDocument/2006/relationships/image" Target="../media/image51.jpg"/><Relationship Id="rId38" Type="http://schemas.openxmlformats.org/officeDocument/2006/relationships/image" Target="../media/image56.jpg"/><Relationship Id="rId46" Type="http://schemas.openxmlformats.org/officeDocument/2006/relationships/image" Target="../media/image64.png"/><Relationship Id="rId20" Type="http://schemas.openxmlformats.org/officeDocument/2006/relationships/image" Target="../media/image38.jpg"/><Relationship Id="rId41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s61a.org/exams/fina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61a.org/proj/scheme_galler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1C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Conclusion</a:t>
            </a:r>
            <a:endParaRPr b="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12th, 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75" y="1504667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50" y="2185650"/>
            <a:ext cx="4724625" cy="20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5">
            <a:alphaModFix/>
          </a:blip>
          <a:srcRect l="1729"/>
          <a:stretch/>
        </p:blipFill>
        <p:spPr>
          <a:xfrm>
            <a:off x="3183100" y="4872750"/>
            <a:ext cx="52605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/ Interpreters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9529"/>
            <a:ext cx="4648101" cy="1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75" y="3945930"/>
            <a:ext cx="7612158" cy="203165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194BA87-104B-4CFC-B679-425F9E41A54C}"/>
                  </a:ext>
                </a:extLst>
              </p14:cNvPr>
              <p14:cNvContentPartPr/>
              <p14:nvPr/>
            </p14:nvContentPartPr>
            <p14:xfrm>
              <a:off x="1663560" y="4044960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194BA87-104B-4CFC-B679-425F9E41A5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7720" y="39816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B7FF3B5-AC13-4806-891C-5A36EBD755DF}"/>
                  </a:ext>
                </a:extLst>
              </p14:cNvPr>
              <p14:cNvContentPartPr/>
              <p14:nvPr/>
            </p14:nvContentPartPr>
            <p14:xfrm>
              <a:off x="4902120" y="3873600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B7FF3B5-AC13-4806-891C-5A36EBD755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6280" y="381024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Paradigms &amp; Databases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4825"/>
            <a:ext cx="4969350" cy="354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 l="1516"/>
          <a:stretch/>
        </p:blipFill>
        <p:spPr>
          <a:xfrm>
            <a:off x="3862950" y="4475700"/>
            <a:ext cx="4969350" cy="17567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BD43CE2-3801-48D5-87D3-87351EA92078}"/>
                  </a:ext>
                </a:extLst>
              </p14:cNvPr>
              <p14:cNvContentPartPr/>
              <p14:nvPr/>
            </p14:nvContentPartPr>
            <p14:xfrm>
              <a:off x="4438800" y="4267080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BD43CE2-3801-48D5-87D3-87351EA920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22960" y="420372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0" y="1809056"/>
            <a:ext cx="4456649" cy="250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450" y="3855925"/>
            <a:ext cx="3905750" cy="25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61 Series</a:t>
            </a: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61A teaches </a:t>
            </a:r>
            <a:r>
              <a:rPr lang="en" b="1"/>
              <a:t>what </a:t>
            </a:r>
            <a:r>
              <a:rPr lang="en"/>
              <a:t>programming is - the techniques it involves, and how programs are executed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61B shows you </a:t>
            </a:r>
            <a:r>
              <a:rPr lang="en" b="1"/>
              <a:t>why</a:t>
            </a:r>
            <a:r>
              <a:rPr lang="en"/>
              <a:t> these techniques are important for programming - you’ll apply them to even larger projects and use them to make your code even more efficient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61C shows you </a:t>
            </a:r>
            <a:r>
              <a:rPr lang="en" b="1"/>
              <a:t>how </a:t>
            </a:r>
            <a:r>
              <a:rPr lang="en"/>
              <a:t>programs are actually executed and the implications that has for writing code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classes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CS 70 - Discrete Mathematics and Probability Theory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Data 8 - Foundations of Data Science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Upper division classes: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170 - Efficient Algorithms and Intractable Problems, requires CS 61B &amp; CS 70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188 - Introduction to Artificial Intelligence, requires CS 61B &amp; CS 70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186 - Introduction to Database Systems, requires CS 61B (and CS 61C)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CS 161 - Computer Security, requires CS 61C and CS 70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	And many more!</a:t>
            </a:r>
            <a:endParaRPr sz="17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EF9B1DE-85B5-4035-A444-4C95CABBD116}"/>
                  </a:ext>
                </a:extLst>
              </p14:cNvPr>
              <p14:cNvContentPartPr/>
              <p14:nvPr/>
            </p14:nvContentPartPr>
            <p14:xfrm>
              <a:off x="3562200" y="4025880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EF9B1DE-85B5-4035-A444-4C95CABBD1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6360" y="396252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</a:t>
            </a: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Become a </a:t>
            </a:r>
            <a:r>
              <a:rPr lang="en" u="sng">
                <a:solidFill>
                  <a:srgbClr val="0097A7"/>
                </a:solidFill>
                <a:hlinkClick r:id="rId3"/>
              </a:rPr>
              <a:t>Computer Science Mentor</a:t>
            </a:r>
            <a:endParaRPr>
              <a:solidFill>
                <a:srgbClr val="0097A7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Lead small-group mentoring sections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Help create the community you want to see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Inspire others to pursue computer science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Learn teaching and one on one tutor through </a:t>
            </a:r>
            <a:r>
              <a:rPr lang="en" u="sng">
                <a:solidFill>
                  <a:schemeClr val="hlink"/>
                </a:solidFill>
                <a:hlinkClick r:id="rId4"/>
              </a:rPr>
              <a:t>CS 370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3 unit pedagogy course offered during the semester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Learn how to be a good teacher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One on one tutor students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There will be no opportunity for academic interning next semester :(. But look out for the future semesters!</a:t>
            </a:r>
            <a:endParaRPr sz="2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7056D17-C99A-4947-BA82-052549F00CC4}"/>
                  </a:ext>
                </a:extLst>
              </p14:cNvPr>
              <p14:cNvContentPartPr/>
              <p14:nvPr/>
            </p14:nvContentPartPr>
            <p14:xfrm>
              <a:off x="2914560" y="5511960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7056D17-C99A-4947-BA82-052549F00C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8720" y="544860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Parting Thoughts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433200" y="1473600"/>
            <a:ext cx="8277600" cy="3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Sleep, eat, get sunlight</a:t>
            </a:r>
            <a:endParaRPr sz="25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Never be afraid to reach out to someone or ask for help</a:t>
            </a:r>
            <a:endParaRPr sz="25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Look for intersections and go an abstraction level below what you are interested in</a:t>
            </a:r>
            <a:endParaRPr sz="25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Wrap-Up Announcements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/>
        </p:nvSpPr>
        <p:spPr>
          <a:xfrm>
            <a:off x="433200" y="930125"/>
            <a:ext cx="8277600" cy="3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Coming out of this class, you know how to program</a:t>
            </a:r>
            <a:endParaRPr sz="23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That puts you easily in the top 1% of programming skill among people who are currently alive</a:t>
            </a:r>
            <a:endParaRPr sz="23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You can (maybe even should) take pride in this</a:t>
            </a:r>
            <a:endParaRPr sz="23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i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But</a:t>
            </a:r>
            <a:endParaRPr sz="23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i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1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don’t become an elitist</a:t>
            </a:r>
            <a:endParaRPr sz="23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College is not just about academics.</a:t>
            </a:r>
            <a:endParaRPr sz="25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Take time in college to explore what you really want your life to be about</a:t>
            </a:r>
            <a:endParaRPr sz="2500" b="1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3440325" y="2282038"/>
            <a:ext cx="24777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371C1"/>
                </a:solidFill>
              </a:rPr>
              <a:t>Thank you!</a:t>
            </a:r>
            <a:endParaRPr sz="3000">
              <a:solidFill>
                <a:srgbClr val="0371C1"/>
              </a:solidFill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927" y="4578198"/>
            <a:ext cx="1042800" cy="104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613" y="33912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2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3299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8775" y="453295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275" y="4499797"/>
            <a:ext cx="1042800" cy="104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5925" y="3450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57425" y="45749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2877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4250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40200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3300" y="44998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27525" y="4532948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74638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90200" y="4578198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187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647187" y="1173725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657425" y="654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104975" y="5706397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524638" y="4556247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623425" y="3449997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328775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230025" y="3391200"/>
            <a:ext cx="1042800" cy="11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37825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424248" y="1193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233300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891875" y="23218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774672" y="3449988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535713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774650" y="11740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37825" y="2282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7891875" y="1193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57414" y="228205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233300" y="2282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2321325" y="22826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814200" y="570735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22221" y="3391196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3271063" y="5674700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535237" y="5671830"/>
            <a:ext cx="1042800" cy="104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5820109" y="5706396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43">
            <a:alphaModFix/>
          </a:blip>
          <a:srcRect t="7117" b="17880"/>
          <a:stretch/>
        </p:blipFill>
        <p:spPr>
          <a:xfrm>
            <a:off x="4523025" y="3440675"/>
            <a:ext cx="1042800" cy="1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44">
            <a:alphaModFix/>
          </a:blip>
          <a:srcRect l="29167" t="32389" r="10605" b="7000"/>
          <a:stretch/>
        </p:blipFill>
        <p:spPr>
          <a:xfrm>
            <a:off x="6774650" y="2308713"/>
            <a:ext cx="1042802" cy="104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21425" y="3391200"/>
            <a:ext cx="1042798" cy="104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2042638" y="5674700"/>
            <a:ext cx="1042801" cy="104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ctrTitle"/>
          </p:nvPr>
        </p:nvSpPr>
        <p:spPr>
          <a:xfrm>
            <a:off x="311708" y="7641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311700" y="35502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the staff anything (non-technical) you want!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356874"/>
            <a:ext cx="8520600" cy="49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final is tomorrow from 5 - 8 PM PDT. The exam was emailed.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More exam info is on the </a:t>
            </a:r>
            <a:r>
              <a:rPr lang="en" sz="2000" u="sng">
                <a:solidFill>
                  <a:srgbClr val="0371C1"/>
                </a:solidFill>
                <a:hlinkClick r:id="rId3"/>
              </a:rPr>
              <a:t>course website</a:t>
            </a:r>
            <a:r>
              <a:rPr lang="en" sz="2000"/>
              <a:t> and Piazza.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All grades except for the final will be shortly on OKPY after the lecture.</a:t>
            </a:r>
            <a:endParaRPr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See howamidoing to see your progress in the class and what you need on the final to get the grade you want.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If your howamidoing and OKPY disagrees, OKPY is correct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 b="1"/>
              <a:t>Regrade requests for all assignments are due Friday at 11:59 PM.</a:t>
            </a:r>
            <a:endParaRPr sz="19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We'll work to grade your final as soon as we can and should get grades back to you Sunday or Monday.</a:t>
            </a:r>
            <a:endParaRPr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Because of campus deadlines for submitting grades, we'll only allow final exam regrades for 24 hours after we release them.</a:t>
            </a:r>
            <a:endParaRPr sz="19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Fill out the Scheme Art Contest Votes + Department Course Evaluation!</a:t>
            </a:r>
            <a:endParaRPr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If &gt;= 85% of the class fills both surveys out, everyone will receive 1 EC point on the final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Scheme Contest </a:t>
            </a:r>
            <a:r>
              <a:rPr lang="en" sz="2000" u="sng">
                <a:solidFill>
                  <a:srgbClr val="FFFFFF"/>
                </a:solidFill>
                <a:hlinkClick r:id="rId3"/>
              </a:rPr>
              <a:t>gallery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 61A?   </a:t>
            </a:r>
            <a:r>
              <a:rPr lang="en" sz="2000" i="1"/>
              <a:t>Revisited</a:t>
            </a:r>
            <a:endParaRPr sz="2000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 61A?</a:t>
            </a:r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course about </a:t>
            </a:r>
            <a:r>
              <a:rPr lang="en" b="1">
                <a:solidFill>
                  <a:srgbClr val="0371C1"/>
                </a:solidFill>
              </a:rPr>
              <a:t>managing complexity</a:t>
            </a:r>
            <a:endParaRPr b="1">
              <a:solidFill>
                <a:srgbClr val="0371C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Mastering functional abstraction and data abstraction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Learning trade-offs of various programming paradigms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 introduction to </a:t>
            </a:r>
            <a:r>
              <a:rPr lang="en" b="1">
                <a:solidFill>
                  <a:srgbClr val="0371C1"/>
                </a:solidFill>
              </a:rPr>
              <a:t>programming</a:t>
            </a:r>
            <a:endParaRPr b="1">
              <a:solidFill>
                <a:srgbClr val="0371C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Learning how to write programs in Python, Scheme, and SQL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Combining multiple programming techniques in large projects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Understanding how computers interpret programming languages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</a:t>
            </a:r>
            <a:r>
              <a:rPr lang="en" b="1">
                <a:solidFill>
                  <a:srgbClr val="0371C1"/>
                </a:solidFill>
              </a:rPr>
              <a:t>challenging course</a:t>
            </a:r>
            <a:r>
              <a:rPr lang="en"/>
              <a:t> that demanded a lot of you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82166C5-0407-44B0-81D6-CCDBFABE6D11}"/>
                  </a:ext>
                </a:extLst>
              </p14:cNvPr>
              <p14:cNvContentPartPr/>
              <p14:nvPr/>
            </p14:nvContentPartPr>
            <p14:xfrm>
              <a:off x="5365800" y="4889520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82166C5-0407-44B0-81D6-CCDBFABE6D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9960" y="482616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“Building Blocks” of Programs</a:t>
            </a:r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7800"/>
            <a:ext cx="4145850" cy="17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750" y="4907900"/>
            <a:ext cx="24574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700" y="1209550"/>
            <a:ext cx="2457450" cy="191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6446" y="4058794"/>
            <a:ext cx="1793974" cy="19131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2ADEFF2-D972-4C74-BFD4-016B068CD2FE}"/>
                  </a:ext>
                </a:extLst>
              </p14:cNvPr>
              <p14:cNvContentPartPr/>
              <p14:nvPr/>
            </p14:nvContentPartPr>
            <p14:xfrm>
              <a:off x="3111480" y="4292640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2ADEFF2-D972-4C74-BFD4-016B068CD2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5640" y="422928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Collections of Data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450" y="1560167"/>
            <a:ext cx="2387677" cy="20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675" y="4153267"/>
            <a:ext cx="5499626" cy="1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25" y="2150525"/>
            <a:ext cx="252412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Mutability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9042"/>
            <a:ext cx="4838024" cy="23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925" y="2946900"/>
            <a:ext cx="2596550" cy="2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85" y="4555833"/>
            <a:ext cx="4629715" cy="15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全屏显示(4:3)</PresentationFormat>
  <Paragraphs>82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Roboto Mono</vt:lpstr>
      <vt:lpstr>Arial</vt:lpstr>
      <vt:lpstr>Roboto</vt:lpstr>
      <vt:lpstr>Lambda 2018</vt:lpstr>
      <vt:lpstr>Conclusion</vt:lpstr>
      <vt:lpstr>Wrap-Up Announcements</vt:lpstr>
      <vt:lpstr>Announcements</vt:lpstr>
      <vt:lpstr>Scheme Contest gallery</vt:lpstr>
      <vt:lpstr>What is CS 61A?   Revisited</vt:lpstr>
      <vt:lpstr>What is CS 61A?</vt:lpstr>
      <vt:lpstr>“Building Blocks” of Programs</vt:lpstr>
      <vt:lpstr>Representing Collections of Data</vt:lpstr>
      <vt:lpstr>Mutability</vt:lpstr>
      <vt:lpstr>Object-Oriented Programming</vt:lpstr>
      <vt:lpstr>Languages / Interpreters</vt:lpstr>
      <vt:lpstr>Paradigms &amp; Databases</vt:lpstr>
      <vt:lpstr>Applications</vt:lpstr>
      <vt:lpstr>What's Next?</vt:lpstr>
      <vt:lpstr>The 61 Series</vt:lpstr>
      <vt:lpstr>Other classes</vt:lpstr>
      <vt:lpstr>Teaching</vt:lpstr>
      <vt:lpstr>Parting Thoughts</vt:lpstr>
      <vt:lpstr>PowerPoint 演示文稿</vt:lpstr>
      <vt:lpstr>PowerPoint 演示文稿</vt:lpstr>
      <vt:lpstr>College is not just about academics.  Take time in college to explore what you really want your life to be about</vt:lpstr>
      <vt:lpstr>Thank you!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Conclusion</dc:title>
  <cp:lastModifiedBy>俊裕 洪</cp:lastModifiedBy>
  <cp:revision>1</cp:revision>
  <dcterms:modified xsi:type="dcterms:W3CDTF">2020-08-27T13:47:43Z</dcterms:modified>
</cp:coreProperties>
</file>